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8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>
        <p:scale>
          <a:sx n="75" d="100"/>
          <a:sy n="75" d="100"/>
        </p:scale>
        <p:origin x="4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38F4-4D43-42E0-BFF1-DAA9A662771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1559-7827-4C2C-BEB9-558B4B084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5794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38F4-4D43-42E0-BFF1-DAA9A662771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1559-7827-4C2C-BEB9-558B4B084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00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38F4-4D43-42E0-BFF1-DAA9A662771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1559-7827-4C2C-BEB9-558B4B084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573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38F4-4D43-42E0-BFF1-DAA9A662771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1559-7827-4C2C-BEB9-558B4B084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06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38F4-4D43-42E0-BFF1-DAA9A662771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1559-7827-4C2C-BEB9-558B4B084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0683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38F4-4D43-42E0-BFF1-DAA9A662771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1559-7827-4C2C-BEB9-558B4B084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8244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38F4-4D43-42E0-BFF1-DAA9A662771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1559-7827-4C2C-BEB9-558B4B084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061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38F4-4D43-42E0-BFF1-DAA9A662771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1559-7827-4C2C-BEB9-558B4B084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0440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38F4-4D43-42E0-BFF1-DAA9A662771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1559-7827-4C2C-BEB9-558B4B084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351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38F4-4D43-42E0-BFF1-DAA9A662771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1559-7827-4C2C-BEB9-558B4B084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117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38F4-4D43-42E0-BFF1-DAA9A662771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1559-7827-4C2C-BEB9-558B4B084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350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38F4-4D43-42E0-BFF1-DAA9A662771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1559-7827-4C2C-BEB9-558B4B084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9530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138F4-4D43-42E0-BFF1-DAA9A662771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71559-7827-4C2C-BEB9-558B4B084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06729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027138F4-4D43-42E0-BFF1-DAA9A662771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54171559-7827-4C2C-BEB9-558B4B084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725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27138F4-4D43-42E0-BFF1-DAA9A6627716}" type="datetimeFigureOut">
              <a:rPr lang="en-US" smtClean="0"/>
              <a:t>10/22/2018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54171559-7827-4C2C-BEB9-558B4B0840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51944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861" r:id="rId1"/>
    <p:sldLayoutId id="2147484862" r:id="rId2"/>
    <p:sldLayoutId id="2147484863" r:id="rId3"/>
    <p:sldLayoutId id="2147484864" r:id="rId4"/>
    <p:sldLayoutId id="2147484865" r:id="rId5"/>
    <p:sldLayoutId id="2147484866" r:id="rId6"/>
    <p:sldLayoutId id="2147484867" r:id="rId7"/>
    <p:sldLayoutId id="2147484868" r:id="rId8"/>
    <p:sldLayoutId id="2147484869" r:id="rId9"/>
    <p:sldLayoutId id="2147484870" r:id="rId10"/>
    <p:sldLayoutId id="2147484871" r:id="rId11"/>
    <p:sldLayoutId id="2147484872" r:id="rId12"/>
    <p:sldLayoutId id="2147484873" r:id="rId13"/>
    <p:sldLayoutId id="2147484874" r:id="rId14"/>
  </p:sldLayoutIdLs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E400D4-6F2B-4BF8-8470-D971A34AAF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Math Club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06956B-4F0C-4A22-9D1B-BE5ACC4748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9/25 and 10/2 Summary</a:t>
            </a:r>
          </a:p>
        </p:txBody>
      </p:sp>
    </p:spTree>
    <p:extLst>
      <p:ext uri="{BB962C8B-B14F-4D97-AF65-F5344CB8AC3E}">
        <p14:creationId xmlns:p14="http://schemas.microsoft.com/office/powerpoint/2010/main" val="2167808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E05E4-A14C-41A3-94D1-1CC67EC22D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Trick: Ones place add up to 10, Tens place are equivalent 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(bump-up)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6DFA18-5BE0-4151-80F1-BC138FE61F1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1D695C-05C0-455C-AFC6-1E7D6630DA9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Your answer has 4 digits</a:t>
            </a:r>
          </a:p>
          <a:p>
            <a:r>
              <a:rPr lang="en-US" dirty="0"/>
              <a:t>The last two digits are the ones places multiplied</a:t>
            </a:r>
          </a:p>
          <a:p>
            <a:r>
              <a:rPr lang="en-US" dirty="0"/>
              <a:t>The first two digits are the tens place multiplied by one plus the tens place</a:t>
            </a:r>
          </a:p>
          <a:p>
            <a:pPr marL="0" indent="0">
              <a:buNone/>
            </a:pPr>
            <a:r>
              <a:rPr lang="en-US" b="1" dirty="0"/>
              <a:t>54 x 56 = </a:t>
            </a:r>
            <a:r>
              <a:rPr lang="en-US" b="1" u="sng" dirty="0"/>
              <a:t>(5x6)</a:t>
            </a:r>
            <a:r>
              <a:rPr lang="en-US" b="1" dirty="0"/>
              <a:t>  </a:t>
            </a:r>
            <a:r>
              <a:rPr lang="en-US" b="1" u="sng" dirty="0"/>
              <a:t>(4x6)</a:t>
            </a:r>
            <a:r>
              <a:rPr lang="en-US" b="1" dirty="0"/>
              <a:t> = 3024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D01DBC0-7E63-4A59-A992-8804067688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1BA2EA-6E40-4268-B9F6-336136F0DF0B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81 x 89 = 7209</a:t>
            </a:r>
          </a:p>
          <a:p>
            <a:endParaRPr lang="en-US" dirty="0"/>
          </a:p>
          <a:p>
            <a:r>
              <a:rPr lang="en-US" dirty="0"/>
              <a:t>33 x 37 = 1221</a:t>
            </a:r>
          </a:p>
          <a:p>
            <a:endParaRPr lang="en-US" dirty="0"/>
          </a:p>
          <a:p>
            <a:r>
              <a:rPr lang="en-US" dirty="0"/>
              <a:t>48 x 42 = 2016</a:t>
            </a:r>
          </a:p>
        </p:txBody>
      </p:sp>
    </p:spTree>
    <p:extLst>
      <p:ext uri="{BB962C8B-B14F-4D97-AF65-F5344CB8AC3E}">
        <p14:creationId xmlns:p14="http://schemas.microsoft.com/office/powerpoint/2010/main" val="16693742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F9191-B4FD-4E8E-A3A8-FCD8E6DD0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Trick: Multiplying 2 numbers in the 90s </a:t>
            </a:r>
            <a:r>
              <a:rPr lang="en-US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(ghost numbers)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50EB6E-819F-4D36-B54C-0A1FF22B85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Process: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23200A-1396-4D3C-B25D-29116F6C5D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44646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i="1" dirty="0"/>
              <a:t>Remember – you can’t show any work on the number sense test; you’ve got to keep all the ghost numbers in your head!</a:t>
            </a:r>
          </a:p>
          <a:p>
            <a:pPr marL="0" indent="0">
              <a:buNone/>
            </a:pPr>
            <a:r>
              <a:rPr lang="en-US" i="1" dirty="0"/>
              <a:t>***  The ghost numbers are how far away 	each # is from 100. Write each ghost # 	underneath the opposite digit</a:t>
            </a:r>
          </a:p>
          <a:p>
            <a:pPr>
              <a:buAutoNum type="arabicParenR"/>
            </a:pPr>
            <a:r>
              <a:rPr lang="en-US" i="1" dirty="0"/>
              <a:t>Multiply the ghost numbers – those are the last two digits of the answer</a:t>
            </a:r>
          </a:p>
          <a:p>
            <a:pPr>
              <a:buAutoNum type="arabicParenR"/>
            </a:pPr>
            <a:r>
              <a:rPr lang="en-US" i="1" dirty="0"/>
              <a:t>Subtract either ghost number from the digit – they will give you the same answer. Those are the first two digits of the answer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D20CB32-36FD-48C8-92A6-F1A9F0768D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Example: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CE8FCE-698C-4D78-AC29-1E8EC53E0EF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69100" y="2751138"/>
            <a:ext cx="4612898" cy="310991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600" b="1" dirty="0"/>
              <a:t>93 x 95 = 8835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92 x 97 = 8924</a:t>
            </a:r>
          </a:p>
          <a:p>
            <a:pPr marL="0" indent="0">
              <a:buNone/>
            </a:pPr>
            <a:endParaRPr lang="en-US" sz="3600" b="1" dirty="0"/>
          </a:p>
          <a:p>
            <a:pPr marL="0" indent="0">
              <a:buNone/>
            </a:pPr>
            <a:r>
              <a:rPr lang="en-US" sz="3600" b="1" dirty="0"/>
              <a:t>96 x 99 = 9504</a:t>
            </a:r>
          </a:p>
          <a:p>
            <a:pPr marL="0" indent="0" algn="ctr">
              <a:buNone/>
            </a:pPr>
            <a:endParaRPr lang="en-US" sz="32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2816DAA-CF11-4DA4-94AF-BCD4A5E6974C}"/>
              </a:ext>
            </a:extLst>
          </p:cNvPr>
          <p:cNvSpPr txBox="1"/>
          <p:nvPr/>
        </p:nvSpPr>
        <p:spPr>
          <a:xfrm>
            <a:off x="6858000" y="3083135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hiller" panose="04020404031007020602" pitchFamily="82" charset="0"/>
              </a:rPr>
              <a:t>5             7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AB169B2-8F64-4C84-8C59-C5C9D195A46C}"/>
              </a:ext>
            </a:extLst>
          </p:cNvPr>
          <p:cNvSpPr txBox="1"/>
          <p:nvPr/>
        </p:nvSpPr>
        <p:spPr>
          <a:xfrm>
            <a:off x="6858000" y="4338463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hiller" panose="04020404031007020602" pitchFamily="82" charset="0"/>
              </a:rPr>
              <a:t>3             8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8916B55-C542-45E2-8502-9C54F8644AB1}"/>
              </a:ext>
            </a:extLst>
          </p:cNvPr>
          <p:cNvSpPr txBox="1"/>
          <p:nvPr/>
        </p:nvSpPr>
        <p:spPr>
          <a:xfrm>
            <a:off x="6858000" y="5438426"/>
            <a:ext cx="1676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Chiller" panose="04020404031007020602" pitchFamily="82" charset="0"/>
              </a:rPr>
              <a:t>1             4</a:t>
            </a:r>
          </a:p>
        </p:txBody>
      </p:sp>
    </p:spTree>
    <p:extLst>
      <p:ext uri="{BB962C8B-B14F-4D97-AF65-F5344CB8AC3E}">
        <p14:creationId xmlns:p14="http://schemas.microsoft.com/office/powerpoint/2010/main" val="1459651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C4DAF-A771-4FF4-9C1C-91AABEA91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Trick: Multiply a 2-Digit # by 101</a:t>
            </a:r>
            <a:br>
              <a:rPr lang="en-US" dirty="0"/>
            </a:br>
            <a:r>
              <a:rPr lang="en-US" sz="28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(The easiest trick in the book)</a:t>
            </a:r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D5FFB-6189-4CDB-B46A-B01B5F096E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Process: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2000EC-F5B2-4A4A-BAA1-06DA01865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6460714" cy="3109913"/>
          </a:xfrm>
        </p:spPr>
        <p:txBody>
          <a:bodyPr>
            <a:normAutofit/>
          </a:bodyPr>
          <a:lstStyle/>
          <a:p>
            <a:r>
              <a:rPr lang="en-US" sz="2400" dirty="0"/>
              <a:t>The two digit number repeats itself!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A0ABF8-1824-4AB0-83DB-C8DF6F77D9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2800" dirty="0"/>
              <a:t>Examples: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77B242-9E27-4E06-A0D6-F930EE9A64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7858539" y="2751138"/>
            <a:ext cx="3523459" cy="3109913"/>
          </a:xfrm>
        </p:spPr>
        <p:txBody>
          <a:bodyPr>
            <a:normAutofit/>
          </a:bodyPr>
          <a:lstStyle/>
          <a:p>
            <a:r>
              <a:rPr lang="en-US" sz="2400" dirty="0"/>
              <a:t>101 x 73 = 7373</a:t>
            </a:r>
          </a:p>
          <a:p>
            <a:endParaRPr lang="en-US" sz="2400" dirty="0"/>
          </a:p>
          <a:p>
            <a:r>
              <a:rPr lang="en-US" sz="2400" dirty="0"/>
              <a:t>101 x 26 = 2626</a:t>
            </a:r>
          </a:p>
          <a:p>
            <a:endParaRPr lang="en-US" sz="2400" dirty="0"/>
          </a:p>
          <a:p>
            <a:r>
              <a:rPr lang="en-US" sz="2400" dirty="0"/>
              <a:t>101 x 99 = 9999</a:t>
            </a:r>
          </a:p>
        </p:txBody>
      </p:sp>
    </p:spTree>
    <p:extLst>
      <p:ext uri="{BB962C8B-B14F-4D97-AF65-F5344CB8AC3E}">
        <p14:creationId xmlns:p14="http://schemas.microsoft.com/office/powerpoint/2010/main" val="996097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C4DAF-A771-4FF4-9C1C-91AABEA91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Trick: Multiply a 2-Digit # by 11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D5FFB-6189-4CDB-B46A-B01B5F096E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Process: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2000EC-F5B2-4A4A-BAA1-06DA01865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4728" y="2751138"/>
            <a:ext cx="6805272" cy="310991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Add the two digits together</a:t>
            </a:r>
          </a:p>
          <a:p>
            <a:r>
              <a:rPr lang="en-US" sz="2400" dirty="0"/>
              <a:t>Put that digit in between the number multiplying by 11</a:t>
            </a:r>
          </a:p>
          <a:p>
            <a:endParaRPr lang="en-US" sz="2400" dirty="0"/>
          </a:p>
          <a:p>
            <a:r>
              <a:rPr lang="en-US" sz="2400" dirty="0"/>
              <a:t>**If the sum of the two digits is &gt; 9, carry the tens place and add it to the hundreds place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A0ABF8-1824-4AB0-83DB-C8DF6F77D9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71861" y="2174875"/>
            <a:ext cx="4610137" cy="576262"/>
          </a:xfrm>
        </p:spPr>
        <p:txBody>
          <a:bodyPr/>
          <a:lstStyle/>
          <a:p>
            <a:r>
              <a:rPr lang="en-US" sz="2800" dirty="0"/>
              <a:t>Examples: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77B242-9E27-4E06-A0D6-F930EE9A64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017564" y="2751138"/>
            <a:ext cx="3364433" cy="310991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11 x 17 = 187</a:t>
            </a:r>
          </a:p>
          <a:p>
            <a:endParaRPr lang="en-US" sz="2400" dirty="0"/>
          </a:p>
          <a:p>
            <a:r>
              <a:rPr lang="en-US" sz="2400" dirty="0"/>
              <a:t>11 x 36 = 396</a:t>
            </a:r>
          </a:p>
          <a:p>
            <a:endParaRPr lang="en-US" sz="2400" dirty="0"/>
          </a:p>
          <a:p>
            <a:r>
              <a:rPr lang="en-US" sz="2400" dirty="0"/>
              <a:t>11 x 64 = 704</a:t>
            </a:r>
          </a:p>
          <a:p>
            <a:endParaRPr lang="en-US" sz="2400" dirty="0"/>
          </a:p>
          <a:p>
            <a:r>
              <a:rPr lang="en-US" sz="2400" dirty="0"/>
              <a:t>11 x 88 = 968</a:t>
            </a:r>
          </a:p>
        </p:txBody>
      </p:sp>
    </p:spTree>
    <p:extLst>
      <p:ext uri="{BB962C8B-B14F-4D97-AF65-F5344CB8AC3E}">
        <p14:creationId xmlns:p14="http://schemas.microsoft.com/office/powerpoint/2010/main" val="2184524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C4DAF-A771-4FF4-9C1C-91AABEA91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800" dirty="0"/>
              <a:t>Trick: Multiply a 2-Digit # by 25</a:t>
            </a:r>
            <a:br>
              <a:rPr lang="en-US" sz="4800" dirty="0"/>
            </a:br>
            <a:r>
              <a:rPr lang="en-US" sz="4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(4 quarters in a dollar)</a:t>
            </a:r>
            <a:endParaRPr lang="en-US" sz="4800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D5FFB-6189-4CDB-B46A-B01B5F096E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Process: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2000EC-F5B2-4A4A-BAA1-06DA01865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31304" y="2751138"/>
            <a:ext cx="7460973" cy="310991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Divide the number by 4 and add two 0s</a:t>
            </a:r>
          </a:p>
          <a:p>
            <a:endParaRPr lang="en-US" sz="2400" dirty="0"/>
          </a:p>
          <a:p>
            <a:r>
              <a:rPr lang="en-US" sz="2400" dirty="0"/>
              <a:t>If you have a remainder after dividing, the last two digits of the answer are the remainder x 25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A0ABF8-1824-4AB0-83DB-C8DF6F77D9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222435" y="2174875"/>
            <a:ext cx="4159563" cy="576262"/>
          </a:xfrm>
        </p:spPr>
        <p:txBody>
          <a:bodyPr/>
          <a:lstStyle/>
          <a:p>
            <a:r>
              <a:rPr lang="en-US" sz="2800" dirty="0"/>
              <a:t>Examples: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77B242-9E27-4E06-A0D6-F930EE9A64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89842" y="2751138"/>
            <a:ext cx="3192155" cy="310991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25 x 16 = 400</a:t>
            </a:r>
          </a:p>
          <a:p>
            <a:endParaRPr lang="en-US" sz="2400" dirty="0"/>
          </a:p>
          <a:p>
            <a:r>
              <a:rPr lang="en-US" sz="2400" dirty="0"/>
              <a:t>25 x 36 = 900</a:t>
            </a:r>
          </a:p>
          <a:p>
            <a:endParaRPr lang="en-US" sz="2400" dirty="0"/>
          </a:p>
          <a:p>
            <a:r>
              <a:rPr lang="en-US" sz="2400" dirty="0"/>
              <a:t>25 x 22 = 550</a:t>
            </a:r>
          </a:p>
          <a:p>
            <a:endParaRPr lang="en-US" sz="2400" dirty="0"/>
          </a:p>
          <a:p>
            <a:r>
              <a:rPr lang="en-US" sz="2400" dirty="0"/>
              <a:t>25 x 49 = 1225</a:t>
            </a:r>
          </a:p>
        </p:txBody>
      </p:sp>
    </p:spTree>
    <p:extLst>
      <p:ext uri="{BB962C8B-B14F-4D97-AF65-F5344CB8AC3E}">
        <p14:creationId xmlns:p14="http://schemas.microsoft.com/office/powerpoint/2010/main" val="1078389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C4DAF-A771-4FF4-9C1C-91AABEA91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Trick: Multiply a 2-Digit # by 50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D5FFB-6189-4CDB-B46A-B01B5F096E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Process: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2000EC-F5B2-4A4A-BAA1-06DA01865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4154" y="2751138"/>
            <a:ext cx="7481133" cy="3109913"/>
          </a:xfrm>
        </p:spPr>
        <p:txBody>
          <a:bodyPr>
            <a:noAutofit/>
          </a:bodyPr>
          <a:lstStyle/>
          <a:p>
            <a:r>
              <a:rPr lang="en-US" sz="2400" dirty="0"/>
              <a:t>There are two groups of 50 in 100. Divide the number by two and add two 0s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If the number is even, the answer will end in 00</a:t>
            </a:r>
          </a:p>
          <a:p>
            <a:r>
              <a:rPr lang="en-US" sz="2400" dirty="0"/>
              <a:t>If the number is odd, the answer will end in 50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A0ABF8-1824-4AB0-83DB-C8DF6F77D9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70643" y="2174875"/>
            <a:ext cx="4411355" cy="576262"/>
          </a:xfrm>
        </p:spPr>
        <p:txBody>
          <a:bodyPr/>
          <a:lstStyle/>
          <a:p>
            <a:r>
              <a:rPr lang="en-US" sz="2800" dirty="0"/>
              <a:t>Examples: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77B242-9E27-4E06-A0D6-F930EE9A64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36835" y="2751138"/>
            <a:ext cx="3245163" cy="310991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50 x 48 = 2400</a:t>
            </a:r>
          </a:p>
          <a:p>
            <a:endParaRPr lang="en-US" sz="2400" dirty="0"/>
          </a:p>
          <a:p>
            <a:r>
              <a:rPr lang="en-US" sz="2400" dirty="0"/>
              <a:t>50 x 24 = 1200</a:t>
            </a:r>
          </a:p>
          <a:p>
            <a:endParaRPr lang="en-US" sz="2400" dirty="0"/>
          </a:p>
          <a:p>
            <a:r>
              <a:rPr lang="en-US" sz="2400" dirty="0"/>
              <a:t>50 x 33 = 1650</a:t>
            </a:r>
          </a:p>
          <a:p>
            <a:endParaRPr lang="en-US" sz="2400" dirty="0"/>
          </a:p>
          <a:p>
            <a:r>
              <a:rPr lang="en-US" sz="2400" dirty="0"/>
              <a:t>50 x 85 = 4250</a:t>
            </a:r>
          </a:p>
        </p:txBody>
      </p:sp>
    </p:spTree>
    <p:extLst>
      <p:ext uri="{BB962C8B-B14F-4D97-AF65-F5344CB8AC3E}">
        <p14:creationId xmlns:p14="http://schemas.microsoft.com/office/powerpoint/2010/main" val="972676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C4DAF-A771-4FF4-9C1C-91AABEA91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/>
              <a:t>Trick: 2-Digit Squares Ending in 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D5FFB-6189-4CDB-B46A-B01B5F096E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Process: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2000EC-F5B2-4A4A-BAA1-06DA01865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97565" y="2751138"/>
            <a:ext cx="7315200" cy="310991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The last two digits of the answer are always 25 (5 x 5)</a:t>
            </a:r>
          </a:p>
          <a:p>
            <a:r>
              <a:rPr lang="en-US" sz="2400" dirty="0"/>
              <a:t>Multiply the tens digit times one more than the tens digit</a:t>
            </a:r>
          </a:p>
          <a:p>
            <a:pPr lvl="1"/>
            <a:r>
              <a:rPr lang="en-US" sz="2000" dirty="0"/>
              <a:t>If the tens digit is 6, you would multiply 6 x (6+1)</a:t>
            </a:r>
          </a:p>
          <a:p>
            <a:pPr lvl="1"/>
            <a:r>
              <a:rPr lang="en-US" sz="2000" dirty="0"/>
              <a:t>If the tens digit is 8, you would multiply 8 x (8+1)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A0ABF8-1824-4AB0-83DB-C8DF6F77D9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930887" y="2174875"/>
            <a:ext cx="4451111" cy="576262"/>
          </a:xfrm>
        </p:spPr>
        <p:txBody>
          <a:bodyPr/>
          <a:lstStyle/>
          <a:p>
            <a:r>
              <a:rPr lang="en-US" sz="2800" dirty="0"/>
              <a:t>Examples: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77B242-9E27-4E06-A0D6-F930EE9A64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163339" y="2751138"/>
            <a:ext cx="3218659" cy="3109913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35</a:t>
            </a:r>
            <a:r>
              <a:rPr lang="en-US" sz="2400" baseline="30000" dirty="0"/>
              <a:t>2</a:t>
            </a:r>
            <a:r>
              <a:rPr lang="en-US" sz="2400" dirty="0"/>
              <a:t> = 35 x 35 = 1225</a:t>
            </a:r>
          </a:p>
          <a:p>
            <a:endParaRPr lang="en-US" sz="2400" dirty="0"/>
          </a:p>
          <a:p>
            <a:r>
              <a:rPr lang="en-US" sz="2400" dirty="0"/>
              <a:t>55</a:t>
            </a:r>
            <a:r>
              <a:rPr lang="en-US" sz="2400" baseline="30000" dirty="0"/>
              <a:t>2</a:t>
            </a:r>
            <a:r>
              <a:rPr lang="en-US" sz="2400" dirty="0"/>
              <a:t> = 55 x 55 = 3025</a:t>
            </a:r>
          </a:p>
          <a:p>
            <a:endParaRPr lang="en-US" sz="2400" dirty="0"/>
          </a:p>
          <a:p>
            <a:r>
              <a:rPr lang="en-US" sz="2400" dirty="0"/>
              <a:t>75</a:t>
            </a:r>
            <a:r>
              <a:rPr lang="en-US" sz="2400" baseline="30000" dirty="0"/>
              <a:t>2</a:t>
            </a:r>
            <a:r>
              <a:rPr lang="en-US" sz="2400" dirty="0"/>
              <a:t> = 75 x 75 = 5625</a:t>
            </a:r>
          </a:p>
          <a:p>
            <a:endParaRPr lang="en-US" sz="2400" dirty="0"/>
          </a:p>
          <a:p>
            <a:r>
              <a:rPr lang="en-US" sz="2400" dirty="0"/>
              <a:t>85</a:t>
            </a:r>
            <a:r>
              <a:rPr lang="en-US" sz="2400" baseline="30000" dirty="0"/>
              <a:t>2</a:t>
            </a:r>
            <a:r>
              <a:rPr lang="en-US" sz="2400" dirty="0"/>
              <a:t> = 85 x 85 = 7225</a:t>
            </a:r>
          </a:p>
        </p:txBody>
      </p:sp>
    </p:spTree>
    <p:extLst>
      <p:ext uri="{BB962C8B-B14F-4D97-AF65-F5344CB8AC3E}">
        <p14:creationId xmlns:p14="http://schemas.microsoft.com/office/powerpoint/2010/main" val="2913135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C4DAF-A771-4FF4-9C1C-91AABEA91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Trick: Multiply a 2-Digit # by a 2-Digit #</a:t>
            </a:r>
            <a:br>
              <a:rPr lang="en-US" dirty="0"/>
            </a:br>
            <a:r>
              <a:rPr lang="en-US" sz="3100" dirty="0"/>
              <a:t>(</a:t>
            </a:r>
            <a:r>
              <a:rPr lang="en-US" sz="31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LIOF</a:t>
            </a:r>
            <a:r>
              <a:rPr lang="en-US" sz="3100" dirty="0"/>
              <a:t> – Last, Inside + Outside, First)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D5FFB-6189-4CDB-B46A-B01B5F096E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4728" y="1777315"/>
            <a:ext cx="10567270" cy="576262"/>
          </a:xfrm>
        </p:spPr>
        <p:txBody>
          <a:bodyPr/>
          <a:lstStyle/>
          <a:p>
            <a:r>
              <a:rPr lang="en-US" dirty="0"/>
              <a:t>Process and Examples: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2000EC-F5B2-4A4A-BAA1-06DA018658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6679" y="2337085"/>
            <a:ext cx="5281272" cy="365324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52 x 31</a:t>
            </a:r>
          </a:p>
          <a:p>
            <a:pPr marL="0" indent="0" algn="ctr">
              <a:buNone/>
            </a:pPr>
            <a:endParaRPr lang="en-US" sz="16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Last = 2 x 1 = </a:t>
            </a:r>
            <a:r>
              <a:rPr lang="en-US" sz="2000" b="1" dirty="0">
                <a:solidFill>
                  <a:srgbClr val="FF0000"/>
                </a:solidFill>
              </a:rPr>
              <a:t>2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Inside + Outside = (2 x 3) + (5 x 1) = </a:t>
            </a:r>
            <a:r>
              <a:rPr lang="en-US" sz="20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1</a:t>
            </a:r>
            <a:r>
              <a:rPr lang="en-US" sz="2000" b="1" dirty="0">
                <a:solidFill>
                  <a:srgbClr val="00B050"/>
                </a:solidFill>
              </a:rPr>
              <a:t>1</a:t>
            </a:r>
          </a:p>
          <a:p>
            <a:pPr marL="0" indent="0" algn="ctr">
              <a:buNone/>
            </a:pPr>
            <a:r>
              <a:rPr lang="en-US" sz="1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(carry the </a:t>
            </a:r>
            <a:r>
              <a:rPr lang="en-US" sz="1400" b="1" dirty="0">
                <a:solidFill>
                  <a:srgbClr val="00B050"/>
                </a:solidFill>
              </a:rPr>
              <a:t>1</a:t>
            </a:r>
            <a:r>
              <a:rPr lang="en-US" sz="1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for the next step)</a:t>
            </a:r>
          </a:p>
          <a:p>
            <a:pPr marL="0" indent="0" algn="ctr">
              <a:buNone/>
            </a:pPr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First = (5 x 3) + </a:t>
            </a:r>
            <a:r>
              <a:rPr lang="en-US" sz="2000" dirty="0">
                <a:solidFill>
                  <a:srgbClr val="00B050"/>
                </a:solidFill>
              </a:rPr>
              <a:t>1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= </a:t>
            </a:r>
            <a:r>
              <a:rPr lang="en-US" sz="2000" b="1" dirty="0">
                <a:solidFill>
                  <a:srgbClr val="7030A0"/>
                </a:solidFill>
              </a:rPr>
              <a:t>16</a:t>
            </a:r>
          </a:p>
          <a:p>
            <a:pPr marL="0" indent="0" algn="ctr">
              <a:buNone/>
            </a:pPr>
            <a:endParaRPr lang="en-US" sz="16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 algn="ctr">
              <a:buNone/>
            </a:pPr>
            <a:r>
              <a:rPr lang="en-US" sz="2800" b="1" dirty="0">
                <a:solidFill>
                  <a:srgbClr val="7030A0"/>
                </a:solidFill>
              </a:rPr>
              <a:t>16</a:t>
            </a:r>
            <a:r>
              <a:rPr lang="en-US" sz="2800" b="1" dirty="0">
                <a:solidFill>
                  <a:srgbClr val="00B050"/>
                </a:solidFill>
              </a:rPr>
              <a:t>1</a:t>
            </a:r>
            <a:r>
              <a:rPr lang="en-US" sz="2800" b="1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1" name="Content Placeholder 3">
            <a:extLst>
              <a:ext uri="{FF2B5EF4-FFF2-40B4-BE49-F238E27FC236}">
                <a16:creationId xmlns:a16="http://schemas.microsoft.com/office/drawing/2014/main" id="{3989A54C-BB63-44AE-BB80-5FBD0A8368CA}"/>
              </a:ext>
            </a:extLst>
          </p:cNvPr>
          <p:cNvSpPr txBox="1">
            <a:spLocks/>
          </p:cNvSpPr>
          <p:nvPr/>
        </p:nvSpPr>
        <p:spPr>
          <a:xfrm>
            <a:off x="6308032" y="2363588"/>
            <a:ext cx="5281272" cy="3653245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2" charset="2"/>
              <a:buNone/>
            </a:pPr>
            <a:r>
              <a:rPr lang="en-US" sz="2800" b="1" dirty="0">
                <a:solidFill>
                  <a:schemeClr val="bg1">
                    <a:lumMod val="95000"/>
                    <a:lumOff val="5000"/>
                  </a:schemeClr>
                </a:solidFill>
              </a:rPr>
              <a:t>35 x 74</a:t>
            </a:r>
          </a:p>
          <a:p>
            <a:pPr marL="0" indent="0" algn="ctr">
              <a:buFont typeface="Wingdings 2" charset="2"/>
              <a:buNone/>
            </a:pPr>
            <a:endParaRPr lang="en-US" sz="16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 algn="ctr">
              <a:buFont typeface="Wingdings 2" charset="2"/>
              <a:buNone/>
            </a:pP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Last = 5 x 4 = </a:t>
            </a:r>
            <a:r>
              <a:rPr lang="en-US" sz="2000" b="1" dirty="0">
                <a:solidFill>
                  <a:srgbClr val="FF0000"/>
                </a:solidFill>
              </a:rPr>
              <a:t>20</a:t>
            </a:r>
          </a:p>
          <a:p>
            <a:pPr marL="0" indent="0" algn="ctr">
              <a:buNone/>
            </a:pPr>
            <a:r>
              <a:rPr lang="en-US" sz="1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(carry the one for the next step)</a:t>
            </a:r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 algn="ctr">
              <a:buFont typeface="Wingdings 2" charset="2"/>
              <a:buNone/>
            </a:pPr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 algn="ctr">
              <a:buFont typeface="Wingdings 2" charset="2"/>
              <a:buNone/>
            </a:pP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Inside + Outside = (5 x 7) + (3 x 4) + 2 = </a:t>
            </a:r>
            <a:r>
              <a:rPr lang="en-US" sz="20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4</a:t>
            </a:r>
            <a:r>
              <a:rPr lang="en-US" sz="2000" dirty="0">
                <a:solidFill>
                  <a:srgbClr val="00B050"/>
                </a:solidFill>
              </a:rPr>
              <a:t>9</a:t>
            </a:r>
          </a:p>
          <a:p>
            <a:pPr marL="0" indent="0" algn="ctr">
              <a:buFont typeface="Wingdings 2" charset="2"/>
              <a:buNone/>
            </a:pPr>
            <a:r>
              <a:rPr lang="en-US" sz="1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(carry the </a:t>
            </a:r>
            <a:r>
              <a:rPr lang="en-US" sz="1400" b="1" dirty="0">
                <a:solidFill>
                  <a:srgbClr val="00B050"/>
                </a:solidFill>
              </a:rPr>
              <a:t>4</a:t>
            </a:r>
            <a:r>
              <a:rPr lang="en-US" sz="14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for the next step)</a:t>
            </a:r>
          </a:p>
          <a:p>
            <a:pPr marL="0" indent="0" algn="ctr">
              <a:buFont typeface="Wingdings 2" charset="2"/>
              <a:buNone/>
            </a:pPr>
            <a:endParaRPr lang="en-US" sz="2000" dirty="0">
              <a:solidFill>
                <a:schemeClr val="bg1">
                  <a:lumMod val="95000"/>
                  <a:lumOff val="5000"/>
                </a:schemeClr>
              </a:solidFill>
            </a:endParaRPr>
          </a:p>
          <a:p>
            <a:pPr marL="0" indent="0" algn="ctr">
              <a:buFont typeface="Wingdings 2" charset="2"/>
              <a:buNone/>
            </a:pP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First = (3 x 7) + </a:t>
            </a:r>
            <a:r>
              <a:rPr lang="en-US" sz="2000" dirty="0">
                <a:solidFill>
                  <a:srgbClr val="00B050"/>
                </a:solidFill>
              </a:rPr>
              <a:t>4</a:t>
            </a:r>
            <a:r>
              <a:rPr lang="en-US" sz="2000" dirty="0">
                <a:solidFill>
                  <a:schemeClr val="bg1">
                    <a:lumMod val="95000"/>
                    <a:lumOff val="5000"/>
                  </a:schemeClr>
                </a:solidFill>
              </a:rPr>
              <a:t> = </a:t>
            </a:r>
            <a:r>
              <a:rPr lang="en-US" sz="2000" dirty="0">
                <a:solidFill>
                  <a:srgbClr val="7030A0"/>
                </a:solidFill>
              </a:rPr>
              <a:t>25</a:t>
            </a:r>
            <a:endParaRPr lang="en-US" sz="1600" b="1" dirty="0">
              <a:solidFill>
                <a:srgbClr val="7030A0"/>
              </a:solidFill>
            </a:endParaRPr>
          </a:p>
          <a:p>
            <a:pPr marL="0" indent="0" algn="ctr">
              <a:buFont typeface="Wingdings 2" charset="2"/>
              <a:buNone/>
            </a:pPr>
            <a:r>
              <a:rPr lang="en-US" sz="2800" b="1" dirty="0">
                <a:solidFill>
                  <a:srgbClr val="7030A0"/>
                </a:solidFill>
              </a:rPr>
              <a:t>25</a:t>
            </a:r>
            <a:r>
              <a:rPr lang="en-US" sz="2800" b="1" dirty="0">
                <a:solidFill>
                  <a:srgbClr val="00B050"/>
                </a:solidFill>
              </a:rPr>
              <a:t>9</a:t>
            </a:r>
            <a:r>
              <a:rPr lang="en-US" sz="2800" b="1" dirty="0">
                <a:solidFill>
                  <a:srgbClr val="FF0000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228554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8152E-8C87-40E5-9C5E-95663CF162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Trick = 101 x a 3-digit #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AB6491-8C8C-4D7C-ACC5-BB5074B48C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Process: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DD6197-6A53-4B1F-B558-051BFAAFA06E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Your answer will have 5 digits</a:t>
            </a:r>
          </a:p>
          <a:p>
            <a:pPr marL="0" indent="0">
              <a:buNone/>
            </a:pPr>
            <a:endParaRPr lang="en-US" u="sng" dirty="0"/>
          </a:p>
          <a:p>
            <a:r>
              <a:rPr lang="en-US" dirty="0"/>
              <a:t>101 x 542 = __ __ __ __ __</a:t>
            </a:r>
          </a:p>
          <a:p>
            <a:endParaRPr lang="en-US" dirty="0"/>
          </a:p>
          <a:p>
            <a:r>
              <a:rPr lang="en-US" dirty="0"/>
              <a:t>Copy the last two digits: __ __ __ </a:t>
            </a:r>
            <a:r>
              <a:rPr lang="en-US" u="sng" dirty="0"/>
              <a:t>4</a:t>
            </a:r>
            <a:r>
              <a:rPr lang="en-US" dirty="0"/>
              <a:t> </a:t>
            </a:r>
            <a:r>
              <a:rPr lang="en-US" u="sng" dirty="0"/>
              <a:t>2</a:t>
            </a:r>
          </a:p>
          <a:p>
            <a:endParaRPr lang="en-US" u="sng" dirty="0"/>
          </a:p>
          <a:p>
            <a:r>
              <a:rPr lang="en-US" dirty="0"/>
              <a:t>Add the hundreds place to the 3-digit number (542 + 5) = </a:t>
            </a:r>
            <a:r>
              <a:rPr lang="en-US" u="sng" dirty="0"/>
              <a:t>5</a:t>
            </a:r>
            <a:r>
              <a:rPr lang="en-US" dirty="0"/>
              <a:t> </a:t>
            </a:r>
            <a:r>
              <a:rPr lang="en-US" u="sng" dirty="0"/>
              <a:t>4</a:t>
            </a:r>
            <a:r>
              <a:rPr lang="en-US" dirty="0"/>
              <a:t> </a:t>
            </a:r>
            <a:r>
              <a:rPr lang="en-US" u="sng" dirty="0"/>
              <a:t>7</a:t>
            </a:r>
            <a:r>
              <a:rPr lang="en-US" dirty="0"/>
              <a:t> </a:t>
            </a:r>
            <a:r>
              <a:rPr lang="en-US" u="sng" dirty="0"/>
              <a:t>4</a:t>
            </a:r>
            <a:r>
              <a:rPr lang="en-US" dirty="0"/>
              <a:t> </a:t>
            </a:r>
            <a:r>
              <a:rPr lang="en-US" u="sng" dirty="0"/>
              <a:t>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42C3174-A3F9-488E-A1B8-E7507AC431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Examples: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063BF5-3A75-454D-86B6-BA8B269A4749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101 x 924 = 93324</a:t>
            </a:r>
          </a:p>
          <a:p>
            <a:endParaRPr lang="en-US" dirty="0"/>
          </a:p>
          <a:p>
            <a:r>
              <a:rPr lang="en-US" dirty="0"/>
              <a:t>101 x 407 = 41107</a:t>
            </a:r>
          </a:p>
          <a:p>
            <a:endParaRPr lang="en-US" dirty="0"/>
          </a:p>
          <a:p>
            <a:r>
              <a:rPr lang="en-US" dirty="0"/>
              <a:t>101 x 315 = 31815</a:t>
            </a:r>
          </a:p>
        </p:txBody>
      </p:sp>
    </p:spTree>
    <p:extLst>
      <p:ext uri="{BB962C8B-B14F-4D97-AF65-F5344CB8AC3E}">
        <p14:creationId xmlns:p14="http://schemas.microsoft.com/office/powerpoint/2010/main" val="2513641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CB06C7-CB6C-437C-872D-B0C677917E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Trick: 11 x a 3-digit #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B96D84-65DB-4596-9200-0331DE85B0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Process: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F9B399-A809-45B2-A281-27D4C4BF27C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Your answer will have 4 digits</a:t>
            </a:r>
          </a:p>
          <a:p>
            <a:pPr marL="0" indent="0" algn="ctr">
              <a:buNone/>
            </a:pPr>
            <a:r>
              <a:rPr lang="en-US" b="1" dirty="0"/>
              <a:t>263 x 11 = </a:t>
            </a:r>
            <a:r>
              <a:rPr lang="en-US" b="1" u="sng" dirty="0"/>
              <a:t>(2)</a:t>
            </a:r>
            <a:r>
              <a:rPr lang="en-US" b="1" dirty="0"/>
              <a:t>  </a:t>
            </a:r>
            <a:r>
              <a:rPr lang="en-US" b="1" u="sng" dirty="0"/>
              <a:t>(2+6</a:t>
            </a:r>
            <a:r>
              <a:rPr lang="en-US" b="1" dirty="0"/>
              <a:t>)  </a:t>
            </a:r>
            <a:r>
              <a:rPr lang="en-US" b="1" u="sng" dirty="0"/>
              <a:t>(6+3)</a:t>
            </a:r>
            <a:r>
              <a:rPr lang="en-US" b="1" dirty="0"/>
              <a:t>  </a:t>
            </a:r>
            <a:r>
              <a:rPr lang="en-US" b="1" u="sng" dirty="0"/>
              <a:t>(3)</a:t>
            </a:r>
            <a:r>
              <a:rPr lang="en-US" b="1" dirty="0"/>
              <a:t> = 2893</a:t>
            </a:r>
          </a:p>
          <a:p>
            <a:pPr marL="0" indent="0" algn="ctr">
              <a:buNone/>
            </a:pPr>
            <a:endParaRPr lang="en-US" b="1" dirty="0"/>
          </a:p>
          <a:p>
            <a:r>
              <a:rPr lang="en-US" dirty="0"/>
              <a:t>If the answer is greater than nine, carry the tens place over to the next digit</a:t>
            </a:r>
          </a:p>
          <a:p>
            <a:pPr marL="0" indent="0" algn="ctr">
              <a:buNone/>
            </a:pPr>
            <a:r>
              <a:rPr lang="en-US" b="1" dirty="0"/>
              <a:t>572 x 11 = </a:t>
            </a:r>
            <a:r>
              <a:rPr lang="en-US" b="1" u="sng" dirty="0"/>
              <a:t>(5</a:t>
            </a:r>
            <a:r>
              <a:rPr lang="en-US" b="1" i="1" u="sng" dirty="0">
                <a:solidFill>
                  <a:schemeClr val="bg2">
                    <a:lumMod val="50000"/>
                  </a:schemeClr>
                </a:solidFill>
              </a:rPr>
              <a:t>+1</a:t>
            </a:r>
            <a:r>
              <a:rPr lang="en-US" b="1" dirty="0"/>
              <a:t>)  (</a:t>
            </a:r>
            <a:r>
              <a:rPr lang="en-US" b="1" u="sng" dirty="0"/>
              <a:t>5+7</a:t>
            </a:r>
            <a:r>
              <a:rPr lang="en-US" b="1" dirty="0"/>
              <a:t>)  (</a:t>
            </a:r>
            <a:r>
              <a:rPr lang="en-US" b="1" u="sng" dirty="0"/>
              <a:t>7+2</a:t>
            </a:r>
            <a:r>
              <a:rPr lang="en-US" b="1" dirty="0"/>
              <a:t>)  </a:t>
            </a:r>
            <a:r>
              <a:rPr lang="en-US" b="1" u="sng" dirty="0"/>
              <a:t>(2)</a:t>
            </a:r>
            <a:r>
              <a:rPr lang="en-US" b="1" dirty="0"/>
              <a:t> = 6292</a:t>
            </a:r>
            <a:endParaRPr lang="en-US" b="1" u="sng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4874F01-FC31-4A65-9686-27AB3B8C8C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97F6C6E-45F6-4B45-87A8-8109930A686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412 x 11 = 4532</a:t>
            </a:r>
          </a:p>
          <a:p>
            <a:endParaRPr lang="en-US" dirty="0"/>
          </a:p>
          <a:p>
            <a:r>
              <a:rPr lang="en-US" dirty="0"/>
              <a:t>671 x 11 = 7381</a:t>
            </a:r>
          </a:p>
          <a:p>
            <a:endParaRPr lang="en-US" dirty="0"/>
          </a:p>
          <a:p>
            <a:r>
              <a:rPr lang="en-US" dirty="0"/>
              <a:t>907 x 11 = 9977</a:t>
            </a:r>
          </a:p>
          <a:p>
            <a:endParaRPr lang="en-US" dirty="0"/>
          </a:p>
          <a:p>
            <a:r>
              <a:rPr lang="en-US" dirty="0"/>
              <a:t>855 x 11 = 9405</a:t>
            </a:r>
          </a:p>
        </p:txBody>
      </p:sp>
    </p:spTree>
    <p:extLst>
      <p:ext uri="{BB962C8B-B14F-4D97-AF65-F5344CB8AC3E}">
        <p14:creationId xmlns:p14="http://schemas.microsoft.com/office/powerpoint/2010/main" val="2833217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Custom 4">
      <a:dk1>
        <a:sysClr val="windowText" lastClr="000000"/>
      </a:dk1>
      <a:lt1>
        <a:srgbClr val="3F3F3F"/>
      </a:lt1>
      <a:dk2>
        <a:srgbClr val="FFF5EF"/>
      </a:dk2>
      <a:lt2>
        <a:srgbClr val="3F3F3F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5407</TotalTime>
  <Words>766</Words>
  <Application>Microsoft Office PowerPoint</Application>
  <PresentationFormat>Widescreen</PresentationFormat>
  <Paragraphs>144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Century Gothic</vt:lpstr>
      <vt:lpstr>Chiller</vt:lpstr>
      <vt:lpstr>Wingdings 2</vt:lpstr>
      <vt:lpstr>Quotable</vt:lpstr>
      <vt:lpstr>Math Club</vt:lpstr>
      <vt:lpstr>Trick: Multiply a 2-Digit # by 101 (The easiest trick in the book)</vt:lpstr>
      <vt:lpstr>Trick: Multiply a 2-Digit # by 11</vt:lpstr>
      <vt:lpstr>Trick: Multiply a 2-Digit # by 25 (4 quarters in a dollar)</vt:lpstr>
      <vt:lpstr>Trick: Multiply a 2-Digit # by 50</vt:lpstr>
      <vt:lpstr>Trick: 2-Digit Squares Ending in 5</vt:lpstr>
      <vt:lpstr>Trick: Multiply a 2-Digit # by a 2-Digit # (LIOF – Last, Inside + Outside, First)</vt:lpstr>
      <vt:lpstr>Trick = 101 x a 3-digit # </vt:lpstr>
      <vt:lpstr>Trick: 11 x a 3-digit #</vt:lpstr>
      <vt:lpstr>Trick: Ones place add up to 10, Tens place are equivalent (bump-up)</vt:lpstr>
      <vt:lpstr>Trick: Multiplying 2 numbers in the 90s (ghost numbers)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Club</dc:title>
  <dc:creator>JOHNS, ANDREW 1</dc:creator>
  <cp:lastModifiedBy>JOHNS, ANDREW 1</cp:lastModifiedBy>
  <cp:revision>14</cp:revision>
  <dcterms:created xsi:type="dcterms:W3CDTF">2018-10-03T00:35:47Z</dcterms:created>
  <dcterms:modified xsi:type="dcterms:W3CDTF">2018-10-25T12:18:59Z</dcterms:modified>
</cp:coreProperties>
</file>